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Genty Sans" panose="020B0604020202020204" charset="0"/>
      <p:regular r:id="rId55"/>
    </p:embeddedFont>
    <p:embeddedFont>
      <p:font typeface="Montserrat" panose="00000500000000000000" pitchFamily="2" charset="0"/>
      <p:regular r:id="rId56"/>
    </p:embeddedFont>
    <p:embeddedFont>
      <p:font typeface="Montserrat Bold" panose="00000800000000000000" charset="0"/>
      <p:regular r:id="rId57"/>
    </p:embeddedFont>
    <p:embeddedFont>
      <p:font typeface="Pridi Regular" panose="020B0604020202020204" charset="-34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openxmlformats.org/officeDocument/2006/relationships/image" Target="../media/image40.svg"/><Relationship Id="rId12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0" Type="http://schemas.openxmlformats.org/officeDocument/2006/relationships/image" Target="../media/image38.svg"/><Relationship Id="rId4" Type="http://schemas.openxmlformats.org/officeDocument/2006/relationships/image" Target="../media/image36.sv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0.svg"/><Relationship Id="rId5" Type="http://schemas.openxmlformats.org/officeDocument/2006/relationships/image" Target="../media/image29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4.sv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12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2.svg"/><Relationship Id="rId5" Type="http://schemas.openxmlformats.org/officeDocument/2006/relationships/image" Target="../media/image69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7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7.png"/><Relationship Id="rId4" Type="http://schemas.openxmlformats.org/officeDocument/2006/relationships/image" Target="../media/image81.svg"/><Relationship Id="rId9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7" Type="http://schemas.openxmlformats.org/officeDocument/2006/relationships/image" Target="../media/image9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3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svg"/><Relationship Id="rId11" Type="http://schemas.openxmlformats.org/officeDocument/2006/relationships/image" Target="../media/image101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96.svg"/><Relationship Id="rId9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2612" y="1035822"/>
            <a:ext cx="3014009" cy="41076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39617" y="1656656"/>
            <a:ext cx="14148683" cy="534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6"/>
              </a:lnSpc>
            </a:pPr>
            <a:r>
              <a:rPr lang="en-US" sz="9600">
                <a:solidFill>
                  <a:srgbClr val="3A3031"/>
                </a:solidFill>
                <a:latin typeface="Genty Sans"/>
              </a:rPr>
              <a:t>ANIME RECOMMENDATION DATABASE </a:t>
            </a:r>
          </a:p>
          <a:p>
            <a:pPr algn="ctr">
              <a:lnSpc>
                <a:spcPts val="8256"/>
              </a:lnSpc>
            </a:pPr>
            <a:r>
              <a:rPr lang="en-US" sz="9600">
                <a:solidFill>
                  <a:srgbClr val="3A3031"/>
                </a:solidFill>
                <a:latin typeface="Genty Sans"/>
              </a:rPr>
              <a:t>2020</a:t>
            </a:r>
          </a:p>
          <a:p>
            <a:pPr algn="ctr">
              <a:lnSpc>
                <a:spcPts val="8256"/>
              </a:lnSpc>
            </a:pPr>
            <a:endParaRPr lang="en-US" sz="9600">
              <a:solidFill>
                <a:srgbClr val="3A3031"/>
              </a:solidFill>
              <a:latin typeface="Genty San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765060" y="4670068"/>
            <a:ext cx="11672098" cy="88853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765060" y="231994"/>
            <a:ext cx="5475472" cy="56230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10412" y="4835206"/>
            <a:ext cx="1458409" cy="20397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36761" y="6700334"/>
            <a:ext cx="2863863" cy="33060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423074" y="7601748"/>
            <a:ext cx="2244476" cy="19246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10412" y="7309934"/>
            <a:ext cx="1856192" cy="180282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58414" y="146269"/>
            <a:ext cx="4711089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4378">
                <a:solidFill>
                  <a:srgbClr val="3A3031"/>
                </a:solidFill>
                <a:latin typeface="Montserrat"/>
              </a:rPr>
              <a:t>ANIME STUDIOS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1981733" cy="147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cs typeface="Genty Sans"/>
              </a:rPr>
              <a:t>แต่ละปีมีอนิเมะใหม่กี่เรื่อง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76526" y="2929809"/>
            <a:ext cx="16134948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>
                <a:solidFill>
                  <a:srgbClr val="3D322C"/>
                </a:solidFill>
                <a:latin typeface="Montserrat"/>
              </a:rPr>
              <a:t>         อนิเมะใหม่แต่ละปี คือ ในเเต่ละปี ผู้ผลิต Anime สตูดิโอต่างๆ จะปล่อยผลงานให้ได้รับชมกัน เพื่อให้ผู้ชมหรือผู้ประกอบการสามารถเห็นเเนวโน้มอุตสาหกรรมอนิเมะได้</a:t>
            </a:r>
          </a:p>
          <a:p>
            <a:pPr>
              <a:lnSpc>
                <a:spcPts val="6120"/>
              </a:lnSpc>
            </a:pPr>
            <a:endParaRPr lang="en-US" sz="3600">
              <a:solidFill>
                <a:srgbClr val="3D322C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56428" y="3320958"/>
            <a:ext cx="9575143" cy="36450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5875"/>
            <a:ext cx="3874297" cy="142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4"/>
              </a:lnSpc>
              <a:spcBef>
                <a:spcPct val="0"/>
              </a:spcBef>
            </a:pPr>
            <a:r>
              <a:rPr lang="en-US" sz="11032">
                <a:solidFill>
                  <a:srgbClr val="7843E6"/>
                </a:solidFill>
                <a:latin typeface="Bungee Bold Italics"/>
              </a:rPr>
              <a:t>CODE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87157" y="1177916"/>
            <a:ext cx="5313686" cy="79311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00557">
            <a:off x="1738109" y="691139"/>
            <a:ext cx="6279924" cy="143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0"/>
              </a:lnSpc>
            </a:pPr>
            <a:r>
              <a:rPr lang="en-US" sz="12512">
                <a:solidFill>
                  <a:srgbClr val="E35831"/>
                </a:solidFill>
                <a:latin typeface="Bukhari Script Bold"/>
              </a:rPr>
              <a:t>Result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16230600" cy="83574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251" b="15251"/>
          <a:stretch>
            <a:fillRect/>
          </a:stretch>
        </p:blipFill>
        <p:spPr>
          <a:xfrm>
            <a:off x="8190824" y="8014027"/>
            <a:ext cx="13349326" cy="22729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037009" y="4256625"/>
            <a:ext cx="323947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6421" y="5761783"/>
            <a:ext cx="992022" cy="25736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551976" y="5040369"/>
            <a:ext cx="2983525" cy="32950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601124" y="6314025"/>
            <a:ext cx="2160389" cy="24939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10369" y="2628574"/>
            <a:ext cx="5642543" cy="57946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8700" y="2998984"/>
            <a:ext cx="2699394" cy="269939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009650"/>
            <a:ext cx="10500685" cy="294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cs typeface="Genty Sans"/>
              </a:rPr>
              <a:t>อนิเมะคะแนน TOP 10 (1961-2021)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6979" y="730937"/>
            <a:ext cx="15532142" cy="294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cs typeface="Genty Sans"/>
              </a:rPr>
              <a:t>อนิเมะคะแนน TOP 10 </a:t>
            </a:r>
          </a:p>
          <a:p>
            <a:pPr algn="ctr"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latin typeface="Genty Sans"/>
              </a:rPr>
              <a:t>(1961-2021)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76526" y="4298036"/>
            <a:ext cx="16134948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>
                <a:solidFill>
                  <a:srgbClr val="3D322C"/>
                </a:solidFill>
                <a:latin typeface="Montserrat"/>
              </a:rPr>
              <a:t>         การให้คะแนนของผู้ชมต่อ Anime คือ ภายในเว็บไซต์ MyAnimeList User สามารถให้คะเเนน/รีวิวอนิเมะในเรื่องต่างๆ ได้ เเสดงให้เห็นถึงความชื่นชอบของผู้คนส่วนใหญ่กับอนิเมะเรื่องนั้น โดยเป็นการให้คะเเนนสรุปตั้งเเต่ปี 1961 จนถึง 2021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97" b="997"/>
          <a:stretch>
            <a:fillRect/>
          </a:stretch>
        </p:blipFill>
        <p:spPr>
          <a:xfrm>
            <a:off x="4486627" y="3709444"/>
            <a:ext cx="9314747" cy="28681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5875"/>
            <a:ext cx="3874297" cy="142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4"/>
              </a:lnSpc>
              <a:spcBef>
                <a:spcPct val="0"/>
              </a:spcBef>
            </a:pPr>
            <a:r>
              <a:rPr lang="en-US" sz="11032">
                <a:solidFill>
                  <a:srgbClr val="7843E6"/>
                </a:solidFill>
                <a:latin typeface="Bungee Bold Italics"/>
              </a:rPr>
              <a:t>CODE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69402" y="1403989"/>
            <a:ext cx="8549196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00557">
            <a:off x="1165968" y="909973"/>
            <a:ext cx="6279924" cy="143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0"/>
              </a:lnSpc>
            </a:pPr>
            <a:r>
              <a:rPr lang="en-US" sz="12512">
                <a:solidFill>
                  <a:srgbClr val="E35831"/>
                </a:solidFill>
                <a:latin typeface="Bukhari Script Bold"/>
              </a:rPr>
              <a:t>Result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2761" y="1305517"/>
            <a:ext cx="17342477" cy="76759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4868" y="1009650"/>
            <a:ext cx="12154432" cy="294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cs typeface="Genty Sans"/>
              </a:rPr>
              <a:t>อนิเมะคะแนน TOP</a:t>
            </a:r>
          </a:p>
          <a:p>
            <a:pPr algn="ctr"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latin typeface="Genty Sans"/>
              </a:rPr>
              <a:t> ของแต่ละซีซั่น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914" t="15251" r="3914"/>
          <a:stretch>
            <a:fillRect/>
          </a:stretch>
        </p:blipFill>
        <p:spPr>
          <a:xfrm>
            <a:off x="-1524366" y="7052544"/>
            <a:ext cx="12025706" cy="27090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70219" y="3773547"/>
            <a:ext cx="2918268" cy="37068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524366" y="2323062"/>
            <a:ext cx="4864484" cy="49956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924943" y="4512010"/>
            <a:ext cx="2687700" cy="296834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01044" y="3773547"/>
            <a:ext cx="2854241" cy="37068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854214" y="5164696"/>
            <a:ext cx="893661" cy="231845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932576" y="2600436"/>
            <a:ext cx="2326724" cy="226273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899417" y="5350639"/>
            <a:ext cx="1222364" cy="2334084"/>
            <a:chOff x="0" y="0"/>
            <a:chExt cx="1629818" cy="3112112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0" y="0"/>
              <a:ext cx="1629818" cy="276826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3"/>
            <a:srcRect t="5224"/>
            <a:stretch>
              <a:fillRect/>
            </a:stretch>
          </p:blipFill>
          <p:spPr>
            <a:xfrm>
              <a:off x="358563" y="1708448"/>
              <a:ext cx="912692" cy="1403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09373" y="3563933"/>
            <a:ext cx="13315642" cy="363270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6359" y="1530717"/>
            <a:ext cx="17315282" cy="129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10721">
                <a:solidFill>
                  <a:srgbClr val="3A3031"/>
                </a:solidFill>
                <a:latin typeface="Genty Sans"/>
              </a:rPr>
              <a:t>DATA SOURCES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847" b="12589"/>
          <a:stretch>
            <a:fillRect/>
          </a:stretch>
        </p:blipFill>
        <p:spPr>
          <a:xfrm rot="-2279013">
            <a:off x="1099813" y="3097139"/>
            <a:ext cx="4086792" cy="163763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22232" y="7846191"/>
            <a:ext cx="9243536" cy="51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2890" spc="2">
                <a:solidFill>
                  <a:srgbClr val="3A3031"/>
                </a:solidFill>
                <a:latin typeface="Montserrat Bold"/>
              </a:rPr>
              <a:t>Anime Recommendation Database 2020 | Kaggle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0233" y="9031482"/>
            <a:ext cx="16467534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2">
                <a:solidFill>
                  <a:srgbClr val="285EAB"/>
                </a:solidFill>
                <a:latin typeface="Montserrat Bold"/>
              </a:rPr>
              <a:t>https://www.kaggle.com/datasets/hernan4444/anime-recommendation-database-2020?select=anime.csv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625"/>
            <a:ext cx="16547801" cy="147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cs typeface="Genty Sans"/>
              </a:rPr>
              <a:t>อนิเมะคะแนน TOP  ของแต่ละซีซั่น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5176" y="2886075"/>
            <a:ext cx="16337648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>
                <a:solidFill>
                  <a:srgbClr val="3D322C"/>
                </a:solidFill>
                <a:latin typeface="Montserrat"/>
              </a:rPr>
              <a:t>         ภายในเว็บไซต์ MyAnimeList User จะสามารถให้คะเเนน/รีวิวอนิเมะในเรื่องต่างๆ ได้ การแสดงคะแนน Top ของแต่ละซีซั่นนั้นเเสดงให้เห็นถึงความชื่นชอบของผู้คนกับอนิเมะในแต่ละซีซั่นที่ถูกปล่อยให้รับชมออกมา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4643" y="3472030"/>
            <a:ext cx="16418713" cy="33429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5875"/>
            <a:ext cx="3874297" cy="142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4"/>
              </a:lnSpc>
              <a:spcBef>
                <a:spcPct val="0"/>
              </a:spcBef>
            </a:pPr>
            <a:r>
              <a:rPr lang="en-US" sz="11032">
                <a:solidFill>
                  <a:srgbClr val="7843E6"/>
                </a:solidFill>
                <a:latin typeface="Bungee Bold Italics"/>
              </a:rPr>
              <a:t>CODE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00086" y="1418935"/>
            <a:ext cx="11287829" cy="783936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00557">
            <a:off x="543637" y="825119"/>
            <a:ext cx="6018996" cy="13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4"/>
              </a:lnSpc>
            </a:pPr>
            <a:r>
              <a:rPr lang="en-US" sz="11992">
                <a:solidFill>
                  <a:srgbClr val="E35831"/>
                </a:solidFill>
                <a:latin typeface="Bukhari Script Bold"/>
              </a:rPr>
              <a:t>Result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1850382" cy="440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cs typeface="Genty Sans"/>
              </a:rPr>
              <a:t>ตรวจหา ANIME ที่ถูก REVIEW </a:t>
            </a:r>
          </a:p>
          <a:p>
            <a:pPr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latin typeface="Genty Sans"/>
              </a:rPr>
              <a:t>BOMB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274384" y="1360343"/>
            <a:ext cx="2235429" cy="21739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01511" y="4773675"/>
            <a:ext cx="10638204" cy="8098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34803">
            <a:off x="15616443" y="3357185"/>
            <a:ext cx="1279916" cy="21739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357010" y="6737996"/>
            <a:ext cx="2152803" cy="12513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361147" y="4201337"/>
            <a:ext cx="1213175" cy="22890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36468" y="6737996"/>
            <a:ext cx="2439122" cy="17531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95636">
            <a:off x="12135741" y="6103300"/>
            <a:ext cx="606848" cy="5461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898639">
            <a:off x="12969707" y="6124256"/>
            <a:ext cx="560281" cy="5042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905500" y="2739567"/>
            <a:ext cx="2396011" cy="28158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028700" y="5735461"/>
            <a:ext cx="3657600" cy="5586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6526" y="2929809"/>
            <a:ext cx="16134948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>
                <a:solidFill>
                  <a:srgbClr val="3D322C"/>
                </a:solidFill>
                <a:latin typeface="Montserrat"/>
              </a:rPr>
              <a:t>         การ Review Bomb คือการที่มีผู้ Review จำนวนมากเข้าไปถล่มให้คะแนนที่ต่ำ จนทำให้คะแนนโดยรวมของ Anime เรื่องนั้นตกลงอย่างมาก โดยมีสาเหตุทั้งจากการต้องการทำลายชื่อเสียง เเละปัญหาของอนิเมะเอง การที่รู้ว่ามี Review Bomb เกิดขึ้นจะทำให้ผู้ผลิต/ให้บริการสามารถรับรู้และเข้าไปตรวจสอบปัญหาระหว่าง Anime เรื่องนั้นกับผู้ชมได้ และแก้ไขปัญหาก่อนที่ Platform ของผู้ให้บริการจะเต็มไปด้วยความคิดเห็นด้านลบที่ไม่สมเหตุสมผลและไม่เป็นธรรมกับผู้ผลิต Anime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09650"/>
            <a:ext cx="8480490" cy="147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latin typeface="Genty Sans"/>
              </a:rPr>
              <a:t>REVIEW BOMB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7084" y="1364763"/>
            <a:ext cx="15353833" cy="755747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309527" y="915183"/>
            <a:ext cx="2949773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8400">
                <a:solidFill>
                  <a:srgbClr val="7843E6"/>
                </a:solidFill>
                <a:latin typeface="Bungee Bold Italics"/>
              </a:rPr>
              <a:t>CODE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3249" y="2269750"/>
            <a:ext cx="17126905" cy="45090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00557">
            <a:off x="-363508" y="1235711"/>
            <a:ext cx="6279924" cy="143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0"/>
              </a:lnSpc>
            </a:pPr>
            <a:r>
              <a:rPr lang="en-US" sz="12512">
                <a:solidFill>
                  <a:srgbClr val="E35831"/>
                </a:solidFill>
                <a:latin typeface="Bukhari Script Bold"/>
              </a:rPr>
              <a:t>Result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672115"/>
            <a:ext cx="16230600" cy="69427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33836" y="481556"/>
            <a:ext cx="7220327" cy="932388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090590" y="5940967"/>
            <a:ext cx="3860484" cy="46026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668556"/>
            <a:ext cx="11259756" cy="51794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4150133"/>
            <a:ext cx="1095130" cy="21739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29130" y="6232750"/>
            <a:ext cx="629740" cy="8716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40056" y="5447528"/>
            <a:ext cx="2439122" cy="17531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03419" y="6529420"/>
            <a:ext cx="2238484" cy="13011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305602" y="6276369"/>
            <a:ext cx="1982854" cy="22890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91258" y="634754"/>
            <a:ext cx="1474885" cy="26337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12128" y="5003128"/>
            <a:ext cx="1140828" cy="132095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415085" y="-1625346"/>
            <a:ext cx="4184979" cy="411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 flipV="1">
            <a:off x="15485806" y="7200900"/>
            <a:ext cx="4184979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208764" y="6232750"/>
            <a:ext cx="1140828" cy="132095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779178" y="6529420"/>
            <a:ext cx="1140828" cy="132095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638350" y="6668556"/>
            <a:ext cx="1140828" cy="132095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371838" y="1009650"/>
            <a:ext cx="11850382" cy="294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cs typeface="Genty Sans"/>
              </a:rPr>
              <a:t>ตรวจหา ประเภท ANIME ที่คนดองมากที่สุด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282137">
            <a:off x="12055029" y="9509807"/>
            <a:ext cx="1140828" cy="132095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457741">
            <a:off x="12681924" y="9626520"/>
            <a:ext cx="1140828" cy="13209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61" b="63143"/>
          <a:stretch>
            <a:fillRect/>
          </a:stretch>
        </p:blipFill>
        <p:spPr>
          <a:xfrm>
            <a:off x="211359" y="3367918"/>
            <a:ext cx="5456900" cy="35511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6554" b="30514"/>
          <a:stretch>
            <a:fillRect/>
          </a:stretch>
        </p:blipFill>
        <p:spPr>
          <a:xfrm>
            <a:off x="5843235" y="3367918"/>
            <a:ext cx="5969427" cy="35838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69205"/>
          <a:stretch>
            <a:fillRect/>
          </a:stretch>
        </p:blipFill>
        <p:spPr>
          <a:xfrm>
            <a:off x="11984112" y="3367918"/>
            <a:ext cx="6383567" cy="358387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6359" y="1530717"/>
            <a:ext cx="17315282" cy="129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10721">
                <a:solidFill>
                  <a:srgbClr val="3A3031"/>
                </a:solidFill>
                <a:latin typeface="Genty Sans"/>
              </a:rPr>
              <a:t>COLUMN/SCHEMA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26278" y="7670847"/>
            <a:ext cx="3875363" cy="7452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136623" y="8734426"/>
            <a:ext cx="4665018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A3031"/>
                </a:solidFill>
                <a:latin typeface="Pridi Regular"/>
              </a:rPr>
              <a:t>Hive Metastore : animelist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4627519" cy="147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cs typeface="Genty Sans"/>
              </a:rPr>
              <a:t>ประเภท ANIME ที่คนชอบดอง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76526" y="2929809"/>
            <a:ext cx="16134948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>
                <a:solidFill>
                  <a:srgbClr val="3D322C"/>
                </a:solidFill>
                <a:latin typeface="Montserrat"/>
              </a:rPr>
              <a:t>         การดอง anime คือการที่มีผู้ชมทำการวางแพลนที่จะดูเอาไว้ (Plan to watch) หรือพักการดู anime เรื่องนั้นไป (On hold) โดยการที่รู้ว่า Anime ประเภทไหนถูกดองเป็นจำนวนเปอร์เซ็นต์ที่มาก จะทำให้ผู้ผลิต/ให้บริการสามารถรับรู้และสามารถเลือกประเภท Anime เรื่องต่อไปที่จะทำ เพื่อให้เข้ากับประเภทของคนดูหรือกระเเสในตอนนั้นได้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71242" y="765998"/>
            <a:ext cx="9945516" cy="87550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770842" y="8734519"/>
            <a:ext cx="3555098" cy="12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2"/>
              </a:lnSpc>
              <a:spcBef>
                <a:spcPct val="0"/>
              </a:spcBef>
            </a:pPr>
            <a:r>
              <a:rPr lang="en-US" sz="10123">
                <a:solidFill>
                  <a:srgbClr val="7843E6"/>
                </a:solidFill>
                <a:latin typeface="Bungee Bold Italics"/>
              </a:rPr>
              <a:t>CODE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40569" y="469966"/>
            <a:ext cx="9206862" cy="93470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00557">
            <a:off x="100424" y="674931"/>
            <a:ext cx="4588312" cy="104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3"/>
              </a:lnSpc>
            </a:pPr>
            <a:r>
              <a:rPr lang="en-US" sz="9142">
                <a:solidFill>
                  <a:srgbClr val="E35831"/>
                </a:solidFill>
                <a:latin typeface="Bukhari Script Bold"/>
              </a:rPr>
              <a:t>Result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8587" y="539161"/>
            <a:ext cx="16592726" cy="92086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8584" y="493752"/>
            <a:ext cx="16530831" cy="92994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0969" y="547159"/>
            <a:ext cx="15546062" cy="127089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20909" y="3747116"/>
            <a:ext cx="12398605" cy="152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54"/>
              </a:lnSpc>
            </a:pPr>
            <a:r>
              <a:rPr lang="en-US" sz="12621">
                <a:solidFill>
                  <a:srgbClr val="3A3031"/>
                </a:solidFill>
                <a:latin typeface="Genty Sans"/>
              </a:rPr>
              <a:t>SPARK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61771">
            <a:off x="64864" y="5387308"/>
            <a:ext cx="3048724" cy="517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55147" y="5634783"/>
            <a:ext cx="10280349" cy="105574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26661" y="734916"/>
            <a:ext cx="3388080" cy="17646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19723" y="5398567"/>
            <a:ext cx="11400978" cy="153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spc="2">
                <a:solidFill>
                  <a:srgbClr val="1D2226"/>
                </a:solidFill>
                <a:latin typeface="Montserrat"/>
              </a:rPr>
              <a:t>a multi-language engine for executing data engineering, data science, and machine learning on single-node </a:t>
            </a:r>
          </a:p>
          <a:p>
            <a:pPr algn="ctr">
              <a:lnSpc>
                <a:spcPts val="4199"/>
              </a:lnSpc>
            </a:pPr>
            <a:r>
              <a:rPr lang="en-US" sz="2799" spc="2">
                <a:solidFill>
                  <a:srgbClr val="1D2226"/>
                </a:solidFill>
                <a:latin typeface="Montserrat"/>
              </a:rPr>
              <a:t>machines or clusters.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694848"/>
            <a:ext cx="8115300" cy="5563452"/>
            <a:chOff x="0" y="0"/>
            <a:chExt cx="10820400" cy="741793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4766938"/>
              <a:ext cx="10820400" cy="265099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00231" y="2339144"/>
              <a:ext cx="1782640" cy="281739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95036" y="2420359"/>
              <a:ext cx="1782640" cy="281739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968083" y="0"/>
              <a:ext cx="6407034" cy="523775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839773" y="2339144"/>
              <a:ext cx="1706554" cy="2898606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165709" y="6881165"/>
            <a:ext cx="5791581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0"/>
            <a:ext cx="2165709" cy="405753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79424" y="5500620"/>
            <a:ext cx="5143500" cy="822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492326" y="1009650"/>
            <a:ext cx="11850382" cy="294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16"/>
              </a:lnSpc>
            </a:pPr>
            <a:r>
              <a:rPr lang="en-US" sz="9600">
                <a:solidFill>
                  <a:srgbClr val="000000"/>
                </a:solidFill>
                <a:cs typeface="Genty Sans"/>
              </a:rPr>
              <a:t>เรียงอันดับ 10 อนิเมะที่มีตอนเยอะสุด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144" y="4326933"/>
            <a:ext cx="16717712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>
                <a:solidFill>
                  <a:srgbClr val="3D322C"/>
                </a:solidFill>
                <a:latin typeface="Montserrat"/>
              </a:rPr>
              <a:t>        10 อันดับอนิเมะที่มีตอนเยอะสุด ทำให้เห็นความนิยมเเละความต่อเนื่องของทั้งตัวมังงะและอนิเมะเรื่องนั้นๆ ทั้งตัวอาจารย์ผู้เขียนมังงะ เเละสตูดิโอผู้รับผิดชอบ เเสดงให้เห็นว่าผู้ชมยังคงติดตามชมอยู่เสมอ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5144" y="1009650"/>
            <a:ext cx="13814082" cy="294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16"/>
              </a:lnSpc>
            </a:pPr>
            <a:r>
              <a:rPr lang="en-US" sz="9600">
                <a:solidFill>
                  <a:srgbClr val="000000"/>
                </a:solidFill>
                <a:cs typeface="Genty Sans"/>
              </a:rPr>
              <a:t>เรียงอันดับ 10 อนิเมะที่มีตอนเยอะสุด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29957" y="3325953"/>
            <a:ext cx="8828086" cy="36350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76" y="1285875"/>
            <a:ext cx="3874145" cy="142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4"/>
              </a:lnSpc>
              <a:spcBef>
                <a:spcPct val="0"/>
              </a:spcBef>
            </a:pPr>
            <a:r>
              <a:rPr lang="en-US" sz="11032">
                <a:solidFill>
                  <a:srgbClr val="347C6E"/>
                </a:solidFill>
                <a:latin typeface="Bungee Bold Italics"/>
              </a:rPr>
              <a:t>CODE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3020" y="2143813"/>
            <a:ext cx="15501960" cy="69614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00557">
            <a:off x="-475082" y="541923"/>
            <a:ext cx="6279924" cy="143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0"/>
              </a:lnSpc>
            </a:pPr>
            <a:r>
              <a:rPr lang="en-US" sz="12512">
                <a:solidFill>
                  <a:srgbClr val="66362D"/>
                </a:solidFill>
                <a:latin typeface="Bukhari Script Bold"/>
              </a:rPr>
              <a:t>Result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1132" y="3083551"/>
            <a:ext cx="10625736" cy="54626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6359" y="1530717"/>
            <a:ext cx="17315282" cy="129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10721">
                <a:solidFill>
                  <a:srgbClr val="3A3031"/>
                </a:solidFill>
                <a:latin typeface="Genty Sans"/>
              </a:rPr>
              <a:t>COLUMN/SCHEMA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986197" y="8705648"/>
            <a:ext cx="3866439" cy="6390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533181" y="9439979"/>
            <a:ext cx="4772471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A3031"/>
                </a:solidFill>
                <a:latin typeface="Pridi Regular"/>
              </a:rPr>
              <a:t>Hive Metastore : reviewlist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5" y="4830144"/>
            <a:ext cx="11199439" cy="3894339"/>
            <a:chOff x="0" y="0"/>
            <a:chExt cx="14932586" cy="51924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2043033"/>
              <a:ext cx="14932586" cy="314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660731" y="0"/>
              <a:ext cx="2643806" cy="3052012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0578" y="0"/>
            <a:ext cx="2165709" cy="40575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36574" y="5315298"/>
            <a:ext cx="3722726" cy="29240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82821" y="1009650"/>
            <a:ext cx="13276479" cy="294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616"/>
              </a:lnSpc>
            </a:pPr>
            <a:r>
              <a:rPr lang="en-US" sz="9600">
                <a:solidFill>
                  <a:srgbClr val="000000"/>
                </a:solidFill>
                <a:cs typeface="Genty Sans"/>
              </a:rPr>
              <a:t>ช่วงเวลาที่เมื่อ ANIME ออกแล้วมีคนดูมากสุด 10 อันดับ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5889355" cy="294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16"/>
              </a:lnSpc>
            </a:pPr>
            <a:r>
              <a:rPr lang="en-US" sz="9600">
                <a:solidFill>
                  <a:srgbClr val="000000"/>
                </a:solidFill>
                <a:cs typeface="Genty Sans"/>
              </a:rPr>
              <a:t>ช่วงเวลาที่เมื่อ ANIME ออกแล้วมีคนดูมากสุด 10 อันดับ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5144" y="4326933"/>
            <a:ext cx="16717712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>
                <a:solidFill>
                  <a:srgbClr val="3D322C"/>
                </a:solidFill>
                <a:latin typeface="Montserrat"/>
              </a:rPr>
              <a:t>        ช่วงเวลาที่ Anime ออกแล้วมีคนดูมากสุด เเสดงให้เห็นถึงความเป็นที่สนใจในอนิเมะนั้นๆ ทั้งทางด้านกระเเสเเละการตั้งตารอของผู้ชม ซึ่งโดยปกติเเล้วจะปล่อยฉายสัปดาห์ละตอน เพื่อให้ผู้ผลิตได้ผลิตอนิเมะทัน เเละประคองกระเเสของเรื่องนั้นๆ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2654" y="4319169"/>
            <a:ext cx="10022692" cy="55878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156273"/>
            <a:ext cx="16310781" cy="7135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285875"/>
            <a:ext cx="3874145" cy="142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4"/>
              </a:lnSpc>
              <a:spcBef>
                <a:spcPct val="0"/>
              </a:spcBef>
            </a:pPr>
            <a:r>
              <a:rPr lang="en-US" sz="11032">
                <a:solidFill>
                  <a:srgbClr val="347C6E"/>
                </a:solidFill>
                <a:latin typeface="Bungee Bold Italics"/>
              </a:rPr>
              <a:t>CODE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0723" y="3359161"/>
            <a:ext cx="4133858" cy="55298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1249" y="3359161"/>
            <a:ext cx="10438887" cy="50827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500557">
            <a:off x="21963" y="1188544"/>
            <a:ext cx="5882284" cy="133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6"/>
              </a:lnSpc>
            </a:pPr>
            <a:r>
              <a:rPr lang="en-US" sz="11720">
                <a:solidFill>
                  <a:srgbClr val="66362D"/>
                </a:solidFill>
                <a:latin typeface="Bukhari Script Bold"/>
              </a:rPr>
              <a:t>Result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3648" y="2851482"/>
            <a:ext cx="10874631" cy="294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6"/>
              </a:lnSpc>
            </a:pPr>
            <a:r>
              <a:rPr lang="en-US" sz="9600">
                <a:solidFill>
                  <a:srgbClr val="000000"/>
                </a:solidFill>
                <a:cs typeface="Genty Sans"/>
              </a:rPr>
              <a:t>ตรวจหา REVIEW ที่มีคุณภาพ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925181" y="4893613"/>
            <a:ext cx="1352828" cy="22977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43905" y="6190361"/>
            <a:ext cx="5194117" cy="10010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287190" y="-541843"/>
            <a:ext cx="7315200" cy="34029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14700" t="17473" b="17473"/>
          <a:stretch>
            <a:fillRect/>
          </a:stretch>
        </p:blipFill>
        <p:spPr>
          <a:xfrm>
            <a:off x="-16272543" y="8464871"/>
            <a:ext cx="24009996" cy="31586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840599" y="5143500"/>
            <a:ext cx="4487723" cy="366871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l="8520" t="938" b="938"/>
          <a:stretch>
            <a:fillRect/>
          </a:stretch>
        </p:blipFill>
        <p:spPr>
          <a:xfrm>
            <a:off x="-1185577" y="8877832"/>
            <a:ext cx="4428554" cy="121128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1110198">
            <a:off x="3242977" y="8877832"/>
            <a:ext cx="1362703" cy="11225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 l="2037" r="2037"/>
          <a:stretch>
            <a:fillRect/>
          </a:stretch>
        </p:blipFill>
        <p:spPr>
          <a:xfrm>
            <a:off x="-1195102" y="5275137"/>
            <a:ext cx="4704959" cy="230222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4623512" cy="147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16"/>
              </a:lnSpc>
            </a:pPr>
            <a:r>
              <a:rPr lang="en-US" sz="9600">
                <a:solidFill>
                  <a:srgbClr val="000000"/>
                </a:solidFill>
                <a:cs typeface="Genty Sans"/>
              </a:rPr>
              <a:t>ตรวจหา REVIEW ที่มีคุณภาพ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88047"/>
            <a:ext cx="16717712" cy="380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>
                <a:solidFill>
                  <a:srgbClr val="3D322C"/>
                </a:solidFill>
                <a:latin typeface="Montserrat"/>
              </a:rPr>
              <a:t>       การตรวจหา review ที่มีคุณภาพ เป็นสิ่งที่ต่อเนื่องมาจากเรื่องของ Review Bomb การตรวจหา Review ที่มีคุณภาพคือการหา Review ที่วิจารย์อนิเมะเรื่องนั้นๆ อย่างตรงไปตรงมา พูดถึงตัวคุณภาพของอนิเมะ วิเคราะห์ในเเง่มุมต่างๆ ไม่ใช่การจงใจทำลายชื่อเสียง</a:t>
            </a:r>
          </a:p>
          <a:p>
            <a:pPr>
              <a:lnSpc>
                <a:spcPts val="6120"/>
              </a:lnSpc>
            </a:pPr>
            <a:endParaRPr lang="en-US" sz="3600">
              <a:solidFill>
                <a:srgbClr val="3D322C"/>
              </a:solidFill>
              <a:latin typeface="Montserrat"/>
            </a:endParaRPr>
          </a:p>
          <a:p>
            <a:pPr>
              <a:lnSpc>
                <a:spcPts val="6120"/>
              </a:lnSpc>
            </a:pPr>
            <a:endParaRPr lang="en-US" sz="3600">
              <a:solidFill>
                <a:srgbClr val="3D322C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4446" y="4883795"/>
            <a:ext cx="15539108" cy="4374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5730" y="3421950"/>
            <a:ext cx="16353570" cy="8585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76" y="1285875"/>
            <a:ext cx="3874145" cy="142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4"/>
              </a:lnSpc>
              <a:spcBef>
                <a:spcPct val="0"/>
              </a:spcBef>
            </a:pPr>
            <a:r>
              <a:rPr lang="en-US" sz="11032">
                <a:solidFill>
                  <a:srgbClr val="347C6E"/>
                </a:solidFill>
                <a:latin typeface="Bungee Bold Italics"/>
              </a:rPr>
              <a:t>CODE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3523" y="2617184"/>
            <a:ext cx="8018966" cy="53118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90563" y="1456977"/>
            <a:ext cx="6568737" cy="763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500557">
            <a:off x="-114293" y="909973"/>
            <a:ext cx="6279924" cy="143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0"/>
              </a:lnSpc>
            </a:pPr>
            <a:r>
              <a:rPr lang="en-US" sz="12512">
                <a:solidFill>
                  <a:srgbClr val="66362D"/>
                </a:solidFill>
                <a:latin typeface="Bukhari Script Bold"/>
              </a:rPr>
              <a:t>Result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87082" y="4018427"/>
            <a:ext cx="8582150" cy="67048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46053">
            <a:off x="280094" y="4093303"/>
            <a:ext cx="3749449" cy="88482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54819" y="1963719"/>
            <a:ext cx="13978362" cy="3232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67"/>
              </a:lnSpc>
            </a:pPr>
            <a:r>
              <a:rPr lang="en-US" sz="14148">
                <a:solidFill>
                  <a:srgbClr val="3A3031"/>
                </a:solidFill>
                <a:latin typeface="Genty Sans"/>
              </a:rPr>
              <a:t>THANK YOU FOR LISTENING!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9007" y="571500"/>
            <a:ext cx="15189986" cy="124178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40526" y="1667400"/>
            <a:ext cx="14292216" cy="139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7"/>
              </a:lnSpc>
            </a:pPr>
            <a:r>
              <a:rPr lang="en-US" sz="11648">
                <a:solidFill>
                  <a:srgbClr val="3A3031"/>
                </a:solidFill>
                <a:cs typeface="Genty Sans"/>
              </a:rPr>
              <a:t>สมาชิก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91111" y="3904238"/>
            <a:ext cx="14591046" cy="324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2"/>
              </a:lnSpc>
            </a:pPr>
            <a:r>
              <a:rPr lang="en-US" sz="4200" dirty="0" err="1">
                <a:solidFill>
                  <a:srgbClr val="3A3031"/>
                </a:solidFill>
                <a:cs typeface="Montserrat"/>
              </a:rPr>
              <a:t>นางสาว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</a:t>
            </a:r>
            <a:r>
              <a:rPr lang="en-US" sz="4200" dirty="0" err="1">
                <a:solidFill>
                  <a:srgbClr val="3A3031"/>
                </a:solidFill>
                <a:cs typeface="Montserrat"/>
              </a:rPr>
              <a:t>ณิชกานต์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</a:t>
            </a:r>
            <a:r>
              <a:rPr lang="th-TH" sz="4200" dirty="0">
                <a:solidFill>
                  <a:srgbClr val="3A3031"/>
                </a:solidFill>
                <a:cs typeface="Montserrat"/>
              </a:rPr>
              <a:t> สุขุมจิตพิทโย</a:t>
            </a:r>
            <a:r>
              <a:rPr lang="th-TH" sz="4200" dirty="0" err="1">
                <a:solidFill>
                  <a:srgbClr val="3A3031"/>
                </a:solidFill>
                <a:cs typeface="Montserrat"/>
              </a:rPr>
              <a:t>ทัย</a:t>
            </a:r>
            <a:r>
              <a:rPr lang="en-US" sz="4200" dirty="0">
                <a:solidFill>
                  <a:srgbClr val="3A3031"/>
                </a:solidFill>
                <a:latin typeface="+mj-lt"/>
              </a:rPr>
              <a:t>	</a:t>
            </a:r>
            <a:r>
              <a:rPr lang="en-US" sz="4200" dirty="0" err="1">
                <a:solidFill>
                  <a:srgbClr val="3A3031"/>
                </a:solidFill>
                <a:cs typeface="Montserrat"/>
              </a:rPr>
              <a:t>รหัสนักศึกษา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</a:t>
            </a:r>
            <a:r>
              <a:rPr lang="en-US" sz="4200" dirty="0">
                <a:solidFill>
                  <a:srgbClr val="3A3031"/>
                </a:solidFill>
              </a:rPr>
              <a:t>62010299</a:t>
            </a:r>
          </a:p>
          <a:p>
            <a:pPr>
              <a:lnSpc>
                <a:spcPts val="5082"/>
              </a:lnSpc>
            </a:pPr>
            <a:r>
              <a:rPr lang="en-US" sz="4200" dirty="0" err="1">
                <a:solidFill>
                  <a:srgbClr val="3A3031"/>
                </a:solidFill>
                <a:cs typeface="Montserrat"/>
              </a:rPr>
              <a:t>นายนรวิชญ์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           </a:t>
            </a:r>
            <a:r>
              <a:rPr lang="en-US" sz="4200" dirty="0" err="1">
                <a:solidFill>
                  <a:srgbClr val="3A3031"/>
                </a:solidFill>
                <a:cs typeface="Montserrat"/>
              </a:rPr>
              <a:t>อยู่บัว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                  </a:t>
            </a:r>
            <a:r>
              <a:rPr lang="en-US" sz="4200" dirty="0" err="1">
                <a:solidFill>
                  <a:srgbClr val="3A3031"/>
                </a:solidFill>
                <a:cs typeface="Montserrat"/>
              </a:rPr>
              <a:t>รหัสนักศึกษา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62010465</a:t>
            </a:r>
          </a:p>
          <a:p>
            <a:pPr>
              <a:lnSpc>
                <a:spcPts val="5082"/>
              </a:lnSpc>
            </a:pPr>
            <a:r>
              <a:rPr lang="en-US" sz="4200" dirty="0" err="1">
                <a:solidFill>
                  <a:srgbClr val="3A3031"/>
                </a:solidFill>
                <a:cs typeface="Montserrat"/>
              </a:rPr>
              <a:t>นายมหาสมุทร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       </a:t>
            </a:r>
            <a:r>
              <a:rPr lang="en-US" sz="4200" dirty="0" err="1">
                <a:solidFill>
                  <a:srgbClr val="3A3031"/>
                </a:solidFill>
                <a:cs typeface="Montserrat"/>
              </a:rPr>
              <a:t>ขาวนวล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              </a:t>
            </a:r>
            <a:r>
              <a:rPr lang="en-US" sz="4200" dirty="0" err="1">
                <a:solidFill>
                  <a:srgbClr val="3A3031"/>
                </a:solidFill>
                <a:cs typeface="Montserrat"/>
              </a:rPr>
              <a:t>รหัสนักศึกษา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63010782</a:t>
            </a:r>
          </a:p>
          <a:p>
            <a:pPr>
              <a:lnSpc>
                <a:spcPts val="5082"/>
              </a:lnSpc>
            </a:pPr>
            <a:r>
              <a:rPr lang="en-US" sz="4200" dirty="0" err="1">
                <a:solidFill>
                  <a:srgbClr val="3A3031"/>
                </a:solidFill>
                <a:cs typeface="Montserrat"/>
              </a:rPr>
              <a:t>นายวีรภัทร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            </a:t>
            </a:r>
            <a:r>
              <a:rPr lang="en-US" sz="4200" dirty="0" err="1">
                <a:solidFill>
                  <a:srgbClr val="3A3031"/>
                </a:solidFill>
                <a:cs typeface="Montserrat"/>
              </a:rPr>
              <a:t>อุ่มอาษา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               </a:t>
            </a:r>
            <a:r>
              <a:rPr lang="en-US" sz="4200" dirty="0" err="1">
                <a:solidFill>
                  <a:srgbClr val="3A3031"/>
                </a:solidFill>
                <a:cs typeface="Montserrat"/>
              </a:rPr>
              <a:t>รหัสนักศึกษา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63010895</a:t>
            </a:r>
          </a:p>
          <a:p>
            <a:pPr>
              <a:lnSpc>
                <a:spcPts val="5082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3A3031"/>
                </a:solidFill>
                <a:cs typeface="Montserrat"/>
              </a:rPr>
              <a:t>นายศุภกร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             </a:t>
            </a:r>
            <a:r>
              <a:rPr lang="en-US" sz="4200" dirty="0" err="1">
                <a:solidFill>
                  <a:srgbClr val="3A3031"/>
                </a:solidFill>
                <a:cs typeface="Montserrat"/>
              </a:rPr>
              <a:t>ทองบ่อ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                </a:t>
            </a:r>
            <a:r>
              <a:rPr lang="en-US" sz="4200" dirty="0" err="1">
                <a:solidFill>
                  <a:srgbClr val="3A3031"/>
                </a:solidFill>
                <a:cs typeface="Montserrat"/>
              </a:rPr>
              <a:t>รหัสนักศึกษา</a:t>
            </a:r>
            <a:r>
              <a:rPr lang="en-US" sz="4200" dirty="0">
                <a:solidFill>
                  <a:srgbClr val="3A3031"/>
                </a:solidFill>
                <a:cs typeface="Montserrat"/>
              </a:rPr>
              <a:t> 63010921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47992" y="3350848"/>
            <a:ext cx="10592017" cy="48145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6359" y="1530717"/>
            <a:ext cx="17315282" cy="129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10721">
                <a:solidFill>
                  <a:srgbClr val="3A3031"/>
                </a:solidFill>
                <a:latin typeface="Genty Sans"/>
              </a:rPr>
              <a:t>COLUMN/SCHEMA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82741" y="9191625"/>
            <a:ext cx="5466308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A3031"/>
                </a:solidFill>
                <a:latin typeface="Pridi Regular"/>
              </a:rPr>
              <a:t>Hive Metastore : anime_genres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0223" y="8694541"/>
            <a:ext cx="18708223" cy="1592459"/>
            <a:chOff x="0" y="0"/>
            <a:chExt cx="6824810" cy="58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24811" cy="580933"/>
            </a:xfrm>
            <a:custGeom>
              <a:avLst/>
              <a:gdLst/>
              <a:ahLst/>
              <a:cxnLst/>
              <a:rect l="l" t="t" r="r" b="b"/>
              <a:pathLst>
                <a:path w="6824811" h="580933">
                  <a:moveTo>
                    <a:pt x="0" y="0"/>
                  </a:moveTo>
                  <a:lnTo>
                    <a:pt x="6824811" y="0"/>
                  </a:lnTo>
                  <a:lnTo>
                    <a:pt x="6824811" y="580933"/>
                  </a:lnTo>
                  <a:lnTo>
                    <a:pt x="0" y="580933"/>
                  </a:lnTo>
                  <a:close/>
                </a:path>
              </a:pathLst>
            </a:custGeom>
            <a:solidFill>
              <a:srgbClr val="F4BAB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48811" y="90942"/>
            <a:ext cx="7980832" cy="83350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08679" y="6637872"/>
            <a:ext cx="8091242" cy="37219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65339" y="5143500"/>
            <a:ext cx="4900715" cy="503282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627953" y="3271599"/>
            <a:ext cx="4579575" cy="374380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47481" y="6665985"/>
            <a:ext cx="2740519" cy="6988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992590" y="8090593"/>
            <a:ext cx="1966692" cy="22703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734507" y="5987755"/>
            <a:ext cx="1244521" cy="13770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895655" y="6305963"/>
            <a:ext cx="4248317" cy="583961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3899914"/>
            <a:ext cx="9250660" cy="288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36"/>
              </a:lnSpc>
            </a:pPr>
            <a:r>
              <a:rPr lang="en-US" sz="12600">
                <a:solidFill>
                  <a:srgbClr val="3A3031"/>
                </a:solidFill>
                <a:latin typeface="Genty Sans"/>
              </a:rPr>
              <a:t>IMPORT</a:t>
            </a:r>
          </a:p>
          <a:p>
            <a:pPr algn="ctr">
              <a:lnSpc>
                <a:spcPts val="10836"/>
              </a:lnSpc>
            </a:pPr>
            <a:r>
              <a:rPr lang="en-US" sz="12600">
                <a:solidFill>
                  <a:srgbClr val="3A3031"/>
                </a:solidFill>
                <a:latin typeface="Genty Sans"/>
              </a:rPr>
              <a:t>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D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78661" y="2377076"/>
            <a:ext cx="7193256" cy="8640587"/>
            <a:chOff x="0" y="0"/>
            <a:chExt cx="9591007" cy="115207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56836" y="0"/>
              <a:ext cx="7877335" cy="1152078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2411582"/>
              <a:ext cx="9591007" cy="621017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1133572"/>
            <a:ext cx="17020390" cy="151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0"/>
              </a:lnSpc>
            </a:pPr>
            <a:r>
              <a:rPr lang="en-US" sz="12604">
                <a:solidFill>
                  <a:srgbClr val="3A3031"/>
                </a:solidFill>
                <a:cs typeface="Genty Sans"/>
              </a:rPr>
              <a:t>ขั้นตอนการ import ข้อมูล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3595" y="4497096"/>
            <a:ext cx="8115300" cy="316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05" lvl="1" indent="-323803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3D322C"/>
                </a:solidFill>
                <a:cs typeface="Montserrat"/>
              </a:rPr>
              <a:t>นำข้อมูลบางชุดมาทำ Normalize ให้เป็น 1NF เนื่องจากข้อมูลมีบาง Column เป็น Multivalue โดยใช้ Pandas</a:t>
            </a:r>
          </a:p>
          <a:p>
            <a:pPr marL="647605" lvl="1" indent="-323803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3D322C"/>
                </a:solidFill>
                <a:latin typeface="Montserrat"/>
              </a:rPr>
              <a:t>Upload ข้อมูลลงใน HDFS</a:t>
            </a:r>
          </a:p>
          <a:p>
            <a:pPr marL="647605" lvl="1" indent="-323803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3D322C"/>
                </a:solidFill>
                <a:cs typeface="Montserrat"/>
              </a:rPr>
              <a:t>ใช้ Hive Metastore อ่านไฟล์และสร้างตาราง</a:t>
            </a:r>
            <a:r>
              <a:rPr lang="en-US" sz="2999">
                <a:solidFill>
                  <a:srgbClr val="3D322C"/>
                </a:solidFill>
                <a:latin typeface="Montserrat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6500" y="6568355"/>
            <a:ext cx="15235001" cy="70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62801" y="4618842"/>
            <a:ext cx="4512105" cy="35250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87004" y="5859930"/>
            <a:ext cx="5939589" cy="84249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77203" y="5396968"/>
            <a:ext cx="3344878" cy="38613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216616" y="0"/>
            <a:ext cx="4071384" cy="17344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94594" y="3386335"/>
            <a:ext cx="12698812" cy="1007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spc="2">
                <a:solidFill>
                  <a:srgbClr val="1D2226"/>
                </a:solidFill>
                <a:latin typeface="Montserrat"/>
              </a:rPr>
              <a:t>Apache Impala is the open source, native analytic database </a:t>
            </a:r>
          </a:p>
          <a:p>
            <a:pPr algn="ctr">
              <a:lnSpc>
                <a:spcPts val="4199"/>
              </a:lnSpc>
            </a:pPr>
            <a:r>
              <a:rPr lang="en-US" sz="2799" spc="2">
                <a:solidFill>
                  <a:srgbClr val="1D2226"/>
                </a:solidFill>
                <a:latin typeface="Montserrat"/>
              </a:rPr>
              <a:t>for Apache Hadoop.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5095" y="1805719"/>
            <a:ext cx="11457810" cy="151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0"/>
              </a:lnSpc>
            </a:pPr>
            <a:r>
              <a:rPr lang="en-US" sz="12604">
                <a:solidFill>
                  <a:srgbClr val="3A3031"/>
                </a:solidFill>
                <a:latin typeface="Genty Sans"/>
              </a:rPr>
              <a:t>IMPALA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7089"/>
          <a:stretch>
            <a:fillRect/>
          </a:stretch>
        </p:blipFill>
        <p:spPr>
          <a:xfrm>
            <a:off x="3053128" y="5989934"/>
            <a:ext cx="12181745" cy="42970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36114" y="4714189"/>
            <a:ext cx="2681550" cy="19273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53134" y="2333033"/>
            <a:ext cx="11981733" cy="147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16"/>
              </a:lnSpc>
            </a:pPr>
            <a:r>
              <a:rPr lang="en-US" sz="9600">
                <a:solidFill>
                  <a:srgbClr val="3A3031"/>
                </a:solidFill>
                <a:cs typeface="Genty Sans"/>
              </a:rPr>
              <a:t>แต่ละปีมีอนิเมะใหม่กี่เรื่อง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47765" y="6107447"/>
            <a:ext cx="2411585" cy="14017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644339" y="4714189"/>
            <a:ext cx="2393072" cy="16960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799</Words>
  <Application>Microsoft Office PowerPoint</Application>
  <PresentationFormat>กำหนดเอง</PresentationFormat>
  <Paragraphs>74</Paragraphs>
  <Slides>49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49</vt:i4>
      </vt:variant>
    </vt:vector>
  </HeadingPairs>
  <TitlesOfParts>
    <vt:vector size="58" baseType="lpstr">
      <vt:lpstr>Montserrat Bold</vt:lpstr>
      <vt:lpstr>Bukhari Script Bold</vt:lpstr>
      <vt:lpstr>Calibri</vt:lpstr>
      <vt:lpstr>Montserrat</vt:lpstr>
      <vt:lpstr>Pridi Regular</vt:lpstr>
      <vt:lpstr>Genty Sans</vt:lpstr>
      <vt:lpstr>Bungee Bold Italics</vt:lpstr>
      <vt:lpstr>Arial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</dc:title>
  <cp:lastModifiedBy>SUPAKORN THONGBOR</cp:lastModifiedBy>
  <cp:revision>2</cp:revision>
  <dcterms:created xsi:type="dcterms:W3CDTF">2006-08-16T00:00:00Z</dcterms:created>
  <dcterms:modified xsi:type="dcterms:W3CDTF">2022-12-14T05:49:16Z</dcterms:modified>
  <dc:identifier>DAFURk-fXVU</dc:identifier>
</cp:coreProperties>
</file>